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74" r:id="rId3"/>
    <p:sldId id="267" r:id="rId4"/>
    <p:sldId id="258" r:id="rId5"/>
    <p:sldId id="272" r:id="rId6"/>
    <p:sldId id="268" r:id="rId7"/>
    <p:sldId id="269" r:id="rId8"/>
    <p:sldId id="273" r:id="rId9"/>
    <p:sldId id="277" r:id="rId10"/>
    <p:sldId id="278" r:id="rId11"/>
    <p:sldId id="279" r:id="rId12"/>
    <p:sldId id="280" r:id="rId13"/>
    <p:sldId id="282" r:id="rId14"/>
    <p:sldId id="283" r:id="rId15"/>
    <p:sldId id="259" r:id="rId16"/>
    <p:sldId id="281" r:id="rId17"/>
    <p:sldId id="284" r:id="rId18"/>
    <p:sldId id="285" r:id="rId19"/>
    <p:sldId id="286" r:id="rId20"/>
    <p:sldId id="287" r:id="rId21"/>
    <p:sldId id="288" r:id="rId22"/>
    <p:sldId id="289" r:id="rId23"/>
    <p:sldId id="260" r:id="rId24"/>
    <p:sldId id="261" r:id="rId25"/>
    <p:sldId id="275" r:id="rId26"/>
    <p:sldId id="276" r:id="rId27"/>
    <p:sldId id="263" r:id="rId28"/>
    <p:sldId id="264" r:id="rId29"/>
    <p:sldId id="265" r:id="rId30"/>
    <p:sldId id="266" r:id="rId31"/>
    <p:sldId id="270" r:id="rId32"/>
    <p:sldId id="271" r:id="rId33"/>
    <p:sldId id="25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AB57D-FE8F-433D-BA6C-1B881B40DC09}" type="datetimeFigureOut">
              <a:rPr lang="en-US" smtClean="0"/>
              <a:pPr/>
              <a:t>01/22/2012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D824F-4DB9-4071-8049-6C84D98C9311}" type="slidenum">
              <a:rPr lang="en-US" smtClean="0"/>
              <a:pPr/>
              <a:t>‹#›</a:t>
            </a:fld>
            <a:endParaRPr lang="en-US"/>
          </a:p>
        </p:txBody>
      </p:sp>
    </p:spTree>
    <p:extLst>
      <p:ext uri="{BB962C8B-B14F-4D97-AF65-F5344CB8AC3E}">
        <p14:creationId xmlns:p14="http://schemas.microsoft.com/office/powerpoint/2010/main" val="149311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236BE-314B-41B4-A871-6C063E07146C}" type="slidenum">
              <a:rPr lang="en-US"/>
              <a:pPr/>
              <a:t>2</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79B249E-CAB0-4582-AEAE-CC331ECFDC62}" type="slidenum">
              <a:rPr lang="en-US"/>
              <a:pPr/>
              <a:t>27</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15-05-02UN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Acid Rain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photograph on the left shows a marble statue of George Washington in 1935. The recent photograph on the right shows the effect of acid rain, which attacks the statue by dissolving away calcium carbonate in the marble.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Carbon dioxide from emissions of fossil fuel burning dissolves in water to produce an acidic solution that dissolves marble.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19C19C4-EF00-4C12-9AB3-3A610CEDA53E}" type="slidenum">
              <a:rPr lang="en-US"/>
              <a:pPr/>
              <a:t>28</a:t>
            </a:fld>
            <a:endParaRPr lang="en-US"/>
          </a:p>
        </p:txBody>
      </p:sp>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Ionization of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Pure water ionizes to give a few hydrogen and hydroxide ions.  Only 1 molecule in 500 million ionizes.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concept is the basis of the pH scale in aqueous solutions.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10F203C-0329-447A-9C16-BC9245ECC756}" type="slidenum">
              <a:rPr lang="en-US"/>
              <a:pPr/>
              <a:t>29</a:t>
            </a:fld>
            <a:endParaRPr lang="en-US"/>
          </a:p>
        </p:txBody>
      </p:sp>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15-06-01KC09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Beaker X and Beaker 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Two solutions are tested for conductivity.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is part of Ch. 15, Key Concepts #9.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48E0BDB-4237-40D5-A7FF-F0309A00FF64}" type="slidenum">
              <a:rPr lang="en-US"/>
              <a:pPr/>
              <a:t>30</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Conductivity of Aqueous Solutions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An aqueous solution of hydrochloric acid is a strong electrolyte, while a solution of acetic acid is a weak electrolyte.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Strong electrolytes ionize completely, and weak electrolytes only partially ionize.  The relative number of ions is shown in the brightness of the lightbulb.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1D16171-F7CF-4E28-A39B-252403995178}" type="slidenum">
              <a:rPr lang="en-US"/>
              <a:pPr/>
              <a:t>31</a:t>
            </a:fld>
            <a:endParaRPr lang="en-US"/>
          </a:p>
        </p:txBody>
      </p:sp>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Acid-Base Indicators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indicator changes color in a different pH range.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0683791-DD43-4ED5-B74C-7DB9277EFA15}" type="slidenum">
              <a:rPr lang="en-US"/>
              <a:pPr/>
              <a:t>32</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Strong and Weak Electrolytes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Strong Acids and Bases as well as Soluble Salts are strong electrolytes.  Weak acids and bases as well as insoluble salts give weak electrolyte solutions.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CDDD9FC-EF0F-4391-9214-0381E9F3B39E}" type="slidenum">
              <a:rPr lang="en-US"/>
              <a:pPr/>
              <a:t>3</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Properties of Acids and Bases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You should NOT taste or feel chemicals--these observed characteristics are historical.  (Many early chemists had short lives because they tasted their chemicals!)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CBA28E0-6F26-4C7E-B8A2-8B960564E070}" type="slidenum">
              <a:rPr lang="en-US"/>
              <a:pPr/>
              <a:t>6</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Common Arrhenius Acids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Strong acids ionize completely; weak acids do not.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00EECAB-4E1D-4F08-AA8C-F2B1A19B9759}" type="slidenum">
              <a:rPr lang="en-US"/>
              <a:pPr/>
              <a:t>7</a:t>
            </a:fld>
            <a:endParaRPr lang="en-US"/>
          </a:p>
        </p:txBody>
      </p:sp>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Common Arrhenius Bases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Strong bases ionize completely in water; weak bases do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8A78651-2A9C-4D28-BF83-FFBDEB963838}" type="slidenum">
              <a:rPr lang="en-US"/>
              <a:pPr/>
              <a:t>15</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15-01</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The pH Scale</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Note that solutions may be strongly acidic, weakly acidic, weakly basic, or strongly basic.</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The pH scale in aqueous solutions generally ranges from 0 to 14.  As pH decreases, acidity increases.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741C258-E81A-485A-941E-6AC850F4B7F5}" type="slidenum">
              <a:rPr lang="en-US"/>
              <a:pPr/>
              <a:t>23</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pH and Acid-Base Indicator Color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color of three acid-base indicators at different pH values. Methyl red (left) changes from red to yellow at pH 5. Bromthymol blue (middle) changes from yellow to blue at pH 7. Phenolphthalein (right) changes from colorless to pink at pH 9.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indicator changes color based on the pH of the solution.  THe indicator a scientist uses is chosen based on the approximate pH at which the color change takes place.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6067F65-B4C2-474D-BFD1-A6F3166BE764}" type="slidenum">
              <a:rPr lang="en-US"/>
              <a:pPr/>
              <a:t>24</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Titration of Acetic Acid with Sodium Hydroxide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The flask contains a sample of acetic acid and a drop of phenolphthalein indicator. (b) The buret delivers a measured volume of sodium hydroxide solution into the flask. (c) The titration is complete when the solution attains a permanent pink color.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phenolphthalein is pink in basic solution and colorless in acidic solution.  One drop of base from the buret is enough to make the solution change in color.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36F02-C6CB-4B5E-9C0A-6323501D29AB}" type="slidenum">
              <a:rPr lang="en-US"/>
              <a:pPr/>
              <a:t>25</a:t>
            </a:fld>
            <a:endParaRPr 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2BF4-CBD3-442A-A3A4-4E8B323A7266}" type="slidenum">
              <a:rPr lang="en-US"/>
              <a:pPr/>
              <a:t>26</a:t>
            </a:fld>
            <a:endParaRPr lang="en-US"/>
          </a:p>
        </p:txBody>
      </p:sp>
      <p:sp>
        <p:nvSpPr>
          <p:cNvPr id="18434" name="Rectangle 2"/>
          <p:cNvSpPr>
            <a:spLocks noGrp="1" noRot="1" noChangeAspec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47EC-21D4-40BE-9CA6-29ED1C3D74F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147EC-21D4-40BE-9CA6-29ED1C3D74FF}" type="datetimeFigureOut">
              <a:rPr lang="en-US" smtClean="0"/>
              <a:pPr/>
              <a:t>01/22/2012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69881-75C1-474E-A2A1-F92AD05B1F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3200400"/>
            <a:ext cx="7543800" cy="1447800"/>
          </a:xfrm>
        </p:spPr>
        <p:txBody>
          <a:bodyPr>
            <a:noAutofit/>
          </a:bodyPr>
          <a:lstStyle/>
          <a:p>
            <a:r>
              <a:rPr lang="en-US" sz="3600" dirty="0" smtClean="0"/>
              <a:t>Chapter 17: </a:t>
            </a:r>
          </a:p>
          <a:p>
            <a:r>
              <a:rPr lang="en-US" sz="3600" dirty="0" smtClean="0"/>
              <a:t>Acid-Bases (Proton Transfer) Reactions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639762"/>
          </a:xfrm>
        </p:spPr>
        <p:txBody>
          <a:bodyPr>
            <a:normAutofit fontScale="90000"/>
          </a:bodyPr>
          <a:lstStyle/>
          <a:p>
            <a:r>
              <a:rPr lang="en-US" dirty="0" smtClean="0"/>
              <a:t>Examples – Acid Strength</a:t>
            </a:r>
            <a:endParaRPr lang="en-US" dirty="0"/>
          </a:p>
        </p:txBody>
      </p:sp>
      <p:sp>
        <p:nvSpPr>
          <p:cNvPr id="3" name="Content Placeholder 2"/>
          <p:cNvSpPr>
            <a:spLocks noGrp="1"/>
          </p:cNvSpPr>
          <p:nvPr>
            <p:ph sz="half" idx="1"/>
          </p:nvPr>
        </p:nvSpPr>
        <p:spPr>
          <a:xfrm>
            <a:off x="457200" y="1600200"/>
            <a:ext cx="3352800" cy="4525963"/>
          </a:xfrm>
        </p:spPr>
        <p:txBody>
          <a:bodyPr>
            <a:normAutofit fontScale="92500" lnSpcReduction="20000"/>
          </a:bodyPr>
          <a:lstStyle/>
          <a:p>
            <a:r>
              <a:rPr lang="en-US" dirty="0" smtClean="0"/>
              <a:t>Rank the following acids from weakest to strongest: HSO</a:t>
            </a:r>
            <a:r>
              <a:rPr lang="en-US" baseline="-25000" dirty="0" smtClean="0"/>
              <a:t>3</a:t>
            </a:r>
            <a:r>
              <a:rPr lang="en-US" baseline="30000" dirty="0" smtClean="0"/>
              <a:t>-</a:t>
            </a:r>
            <a:r>
              <a:rPr lang="en-US" dirty="0" smtClean="0"/>
              <a:t>, </a:t>
            </a:r>
            <a:r>
              <a:rPr lang="en-US" dirty="0" err="1" smtClean="0"/>
              <a:t>HBr</a:t>
            </a:r>
            <a:r>
              <a:rPr lang="en-US" dirty="0" smtClean="0"/>
              <a:t>, HCN, HC</a:t>
            </a:r>
            <a:r>
              <a:rPr lang="en-US" baseline="-25000" dirty="0" smtClean="0"/>
              <a:t>3</a:t>
            </a:r>
            <a:r>
              <a:rPr lang="en-US" dirty="0" smtClean="0"/>
              <a:t>H</a:t>
            </a:r>
            <a:r>
              <a:rPr lang="en-US" baseline="-25000" dirty="0" smtClean="0"/>
              <a:t>5</a:t>
            </a:r>
            <a:r>
              <a:rPr lang="en-US" dirty="0" smtClean="0"/>
              <a:t>O</a:t>
            </a:r>
            <a:r>
              <a:rPr lang="en-US" baseline="-25000" dirty="0" smtClean="0"/>
              <a:t>2</a:t>
            </a:r>
          </a:p>
          <a:p>
            <a:pPr>
              <a:buNone/>
            </a:pPr>
            <a:r>
              <a:rPr lang="en-US" dirty="0" smtClean="0"/>
              <a:t>	A. HSO</a:t>
            </a:r>
            <a:r>
              <a:rPr lang="en-US" baseline="-25000" dirty="0" smtClean="0"/>
              <a:t>3</a:t>
            </a:r>
            <a:r>
              <a:rPr lang="en-US" baseline="30000" dirty="0" smtClean="0"/>
              <a:t>-</a:t>
            </a:r>
            <a:r>
              <a:rPr lang="en-US" dirty="0" smtClean="0"/>
              <a:t>, </a:t>
            </a:r>
            <a:r>
              <a:rPr lang="en-US" dirty="0" err="1" smtClean="0"/>
              <a:t>HBr</a:t>
            </a:r>
            <a:r>
              <a:rPr lang="en-US" dirty="0" smtClean="0"/>
              <a:t>, HCN, HC</a:t>
            </a:r>
            <a:r>
              <a:rPr lang="en-US" baseline="-25000" dirty="0" smtClean="0"/>
              <a:t>3</a:t>
            </a:r>
            <a:r>
              <a:rPr lang="en-US" dirty="0" smtClean="0"/>
              <a:t>H</a:t>
            </a:r>
            <a:r>
              <a:rPr lang="en-US" baseline="-25000" dirty="0" smtClean="0"/>
              <a:t>5</a:t>
            </a:r>
            <a:r>
              <a:rPr lang="en-US" dirty="0" smtClean="0"/>
              <a:t>O</a:t>
            </a:r>
            <a:r>
              <a:rPr lang="en-US" baseline="-25000" dirty="0" smtClean="0"/>
              <a:t>2</a:t>
            </a:r>
            <a:endParaRPr lang="en-US" dirty="0" smtClean="0"/>
          </a:p>
          <a:p>
            <a:pPr>
              <a:buNone/>
            </a:pPr>
            <a:r>
              <a:rPr lang="en-US" dirty="0" smtClean="0"/>
              <a:t>	B. </a:t>
            </a:r>
            <a:r>
              <a:rPr lang="en-US" dirty="0" err="1" smtClean="0"/>
              <a:t>HBr</a:t>
            </a:r>
            <a:r>
              <a:rPr lang="en-US" dirty="0" smtClean="0"/>
              <a:t>, HSO</a:t>
            </a:r>
            <a:r>
              <a:rPr lang="en-US" baseline="-25000" dirty="0" smtClean="0"/>
              <a:t>3</a:t>
            </a:r>
            <a:r>
              <a:rPr lang="en-US" baseline="30000" dirty="0" smtClean="0"/>
              <a:t>-</a:t>
            </a:r>
            <a:r>
              <a:rPr lang="en-US" dirty="0" smtClean="0"/>
              <a:t>, HCN, HC</a:t>
            </a:r>
            <a:r>
              <a:rPr lang="en-US" baseline="-25000" dirty="0" smtClean="0"/>
              <a:t>3</a:t>
            </a:r>
            <a:r>
              <a:rPr lang="en-US" dirty="0" smtClean="0"/>
              <a:t>H</a:t>
            </a:r>
            <a:r>
              <a:rPr lang="en-US" baseline="-25000" dirty="0" smtClean="0"/>
              <a:t>5</a:t>
            </a:r>
            <a:r>
              <a:rPr lang="en-US" dirty="0" smtClean="0"/>
              <a:t>O</a:t>
            </a:r>
            <a:r>
              <a:rPr lang="en-US" baseline="-25000" dirty="0" smtClean="0"/>
              <a:t>2</a:t>
            </a:r>
          </a:p>
          <a:p>
            <a:pPr>
              <a:buNone/>
            </a:pPr>
            <a:r>
              <a:rPr lang="en-US" dirty="0" smtClean="0"/>
              <a:t>	C. HCN, HSO</a:t>
            </a:r>
            <a:r>
              <a:rPr lang="en-US" baseline="-25000" dirty="0" smtClean="0"/>
              <a:t>3</a:t>
            </a:r>
            <a:r>
              <a:rPr lang="en-US" baseline="30000" dirty="0" smtClean="0"/>
              <a:t>-</a:t>
            </a:r>
            <a:r>
              <a:rPr lang="en-US" dirty="0" smtClean="0"/>
              <a:t>, </a:t>
            </a:r>
            <a:r>
              <a:rPr lang="en-US" dirty="0" err="1" smtClean="0"/>
              <a:t>HBr</a:t>
            </a:r>
            <a:r>
              <a:rPr lang="en-US" dirty="0" smtClean="0"/>
              <a:t>, HC</a:t>
            </a:r>
            <a:r>
              <a:rPr lang="en-US" baseline="-25000" dirty="0" smtClean="0"/>
              <a:t>3</a:t>
            </a:r>
            <a:r>
              <a:rPr lang="en-US" dirty="0" smtClean="0"/>
              <a:t>H</a:t>
            </a:r>
            <a:r>
              <a:rPr lang="en-US" baseline="-25000" dirty="0" smtClean="0"/>
              <a:t>5</a:t>
            </a:r>
            <a:r>
              <a:rPr lang="en-US" dirty="0" smtClean="0"/>
              <a:t>O</a:t>
            </a:r>
            <a:r>
              <a:rPr lang="en-US" baseline="-25000" dirty="0" smtClean="0"/>
              <a:t>2</a:t>
            </a:r>
          </a:p>
          <a:p>
            <a:pPr>
              <a:buNone/>
            </a:pPr>
            <a:r>
              <a:rPr lang="en-US" baseline="-25000" dirty="0" smtClean="0"/>
              <a:t>	</a:t>
            </a:r>
            <a:r>
              <a:rPr lang="en-US" dirty="0" smtClean="0"/>
              <a:t>D. HCN, HSO</a:t>
            </a:r>
            <a:r>
              <a:rPr lang="en-US" baseline="-25000" dirty="0" smtClean="0"/>
              <a:t>3</a:t>
            </a:r>
            <a:r>
              <a:rPr lang="en-US" baseline="30000" dirty="0" smtClean="0"/>
              <a:t>-</a:t>
            </a:r>
            <a:r>
              <a:rPr lang="en-US" dirty="0" smtClean="0"/>
              <a:t>, HC</a:t>
            </a:r>
            <a:r>
              <a:rPr lang="en-US" baseline="-25000" dirty="0" smtClean="0"/>
              <a:t>3</a:t>
            </a:r>
            <a:r>
              <a:rPr lang="en-US" dirty="0" smtClean="0"/>
              <a:t>H</a:t>
            </a:r>
            <a:r>
              <a:rPr lang="en-US" baseline="-25000" dirty="0" smtClean="0"/>
              <a:t>5</a:t>
            </a:r>
            <a:r>
              <a:rPr lang="en-US" dirty="0" smtClean="0"/>
              <a:t>O</a:t>
            </a:r>
            <a:r>
              <a:rPr lang="en-US" baseline="-25000" dirty="0" smtClean="0"/>
              <a:t>2</a:t>
            </a:r>
            <a:r>
              <a:rPr lang="en-US" dirty="0" smtClean="0"/>
              <a:t>, </a:t>
            </a:r>
            <a:r>
              <a:rPr lang="en-US" dirty="0" err="1" smtClean="0"/>
              <a:t>HBr</a:t>
            </a:r>
            <a:endParaRPr lang="en-US" dirty="0" smtClean="0"/>
          </a:p>
        </p:txBody>
      </p:sp>
      <p:pic>
        <p:nvPicPr>
          <p:cNvPr id="5" name="Picture1" descr="17T1"/>
          <p:cNvPicPr>
            <a:picLocks noGrp="1" noChangeAspect="1" noChangeArrowheads="1"/>
          </p:cNvPicPr>
          <p:nvPr>
            <p:ph sz="half" idx="2"/>
          </p:nvPr>
        </p:nvPicPr>
        <p:blipFill>
          <a:blip r:embed="rId2" cstate="print"/>
          <a:srcRect/>
          <a:stretch>
            <a:fillRect/>
          </a:stretch>
        </p:blipFill>
        <p:spPr bwMode="auto">
          <a:xfrm>
            <a:off x="3852640" y="457201"/>
            <a:ext cx="5291360" cy="64025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Acid Strength</a:t>
            </a:r>
            <a:endParaRPr lang="en-US" dirty="0"/>
          </a:p>
        </p:txBody>
      </p:sp>
      <p:sp>
        <p:nvSpPr>
          <p:cNvPr id="3" name="Content Placeholder 2"/>
          <p:cNvSpPr>
            <a:spLocks noGrp="1"/>
          </p:cNvSpPr>
          <p:nvPr>
            <p:ph sz="half" idx="1"/>
          </p:nvPr>
        </p:nvSpPr>
        <p:spPr/>
        <p:txBody>
          <a:bodyPr/>
          <a:lstStyle/>
          <a:p>
            <a:r>
              <a:rPr lang="en-US" dirty="0" smtClean="0"/>
              <a:t>Is the forward or reverse reaction favored?</a:t>
            </a:r>
          </a:p>
          <a:p>
            <a:pPr algn="ctr">
              <a:buNone/>
            </a:pPr>
            <a:r>
              <a:rPr lang="en-US" dirty="0" smtClean="0"/>
              <a:t>C</a:t>
            </a:r>
            <a:r>
              <a:rPr lang="en-US" baseline="-25000" dirty="0" smtClean="0"/>
              <a:t>3</a:t>
            </a:r>
            <a:r>
              <a:rPr lang="en-US" dirty="0" smtClean="0"/>
              <a:t>H</a:t>
            </a:r>
            <a:r>
              <a:rPr lang="en-US" baseline="-25000" dirty="0" smtClean="0"/>
              <a:t>5</a:t>
            </a:r>
            <a:r>
              <a:rPr lang="en-US" dirty="0" smtClean="0"/>
              <a:t>O</a:t>
            </a:r>
            <a:r>
              <a:rPr lang="en-US" baseline="-25000" dirty="0" smtClean="0"/>
              <a:t>2</a:t>
            </a:r>
            <a:r>
              <a:rPr lang="en-US" baseline="30000" dirty="0" smtClean="0"/>
              <a:t>-</a:t>
            </a:r>
            <a:r>
              <a:rPr lang="en-US" baseline="-25000" dirty="0" smtClean="0"/>
              <a:t> (aq) </a:t>
            </a:r>
            <a:r>
              <a:rPr lang="en-US" dirty="0" smtClean="0"/>
              <a:t>+ HPO</a:t>
            </a:r>
            <a:r>
              <a:rPr lang="en-US" baseline="-25000" dirty="0" smtClean="0"/>
              <a:t>4</a:t>
            </a:r>
            <a:r>
              <a:rPr lang="en-US" baseline="30000" dirty="0" smtClean="0"/>
              <a:t>2-</a:t>
            </a:r>
            <a:r>
              <a:rPr lang="en-US" baseline="-25000" dirty="0" smtClean="0"/>
              <a:t> (aq) </a:t>
            </a:r>
            <a:r>
              <a:rPr lang="en-US" dirty="0" smtClean="0">
                <a:sym typeface="Wingdings 3"/>
              </a:rPr>
              <a:t> </a:t>
            </a:r>
            <a:r>
              <a:rPr lang="en-US" dirty="0" smtClean="0">
                <a:sym typeface="Wingdings" pitchFamily="2" charset="2"/>
              </a:rPr>
              <a:t>HC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5</a:t>
            </a:r>
            <a:r>
              <a:rPr lang="en-US" dirty="0" smtClean="0">
                <a:sym typeface="Wingdings" pitchFamily="2" charset="2"/>
              </a:rPr>
              <a:t>O</a:t>
            </a:r>
            <a:r>
              <a:rPr lang="en-US" baseline="-25000" dirty="0" smtClean="0">
                <a:sym typeface="Wingdings" pitchFamily="2" charset="2"/>
              </a:rPr>
              <a:t>2 (aq) </a:t>
            </a:r>
            <a:r>
              <a:rPr lang="en-US" dirty="0" smtClean="0">
                <a:sym typeface="Wingdings" pitchFamily="2" charset="2"/>
              </a:rPr>
              <a:t>+ PO</a:t>
            </a:r>
            <a:r>
              <a:rPr lang="en-US" baseline="-25000" dirty="0" smtClean="0">
                <a:sym typeface="Wingdings" pitchFamily="2" charset="2"/>
              </a:rPr>
              <a:t>4</a:t>
            </a:r>
            <a:r>
              <a:rPr lang="en-US" baseline="30000" dirty="0" smtClean="0">
                <a:sym typeface="Wingdings" pitchFamily="2" charset="2"/>
              </a:rPr>
              <a:t>3-</a:t>
            </a:r>
            <a:r>
              <a:rPr lang="en-US" baseline="-25000" dirty="0" smtClean="0">
                <a:sym typeface="Wingdings" pitchFamily="2" charset="2"/>
              </a:rPr>
              <a:t> (aq) </a:t>
            </a:r>
            <a:endParaRPr lang="en-US" baseline="-25000" dirty="0"/>
          </a:p>
        </p:txBody>
      </p:sp>
      <p:pic>
        <p:nvPicPr>
          <p:cNvPr id="5" name="Picture1" descr="17T1"/>
          <p:cNvPicPr>
            <a:picLocks noGrp="1" noChangeAspect="1" noChangeArrowheads="1"/>
          </p:cNvPicPr>
          <p:nvPr>
            <p:ph sz="half" idx="2"/>
          </p:nvPr>
        </p:nvPicPr>
        <p:blipFill>
          <a:blip r:embed="rId2" cstate="print"/>
          <a:srcRect/>
          <a:stretch>
            <a:fillRect/>
          </a:stretch>
        </p:blipFill>
        <p:spPr bwMode="auto">
          <a:xfrm>
            <a:off x="4419416" y="1142999"/>
            <a:ext cx="4724583" cy="57167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Acid Strength</a:t>
            </a:r>
            <a:endParaRPr lang="en-US" dirty="0"/>
          </a:p>
        </p:txBody>
      </p:sp>
      <p:sp>
        <p:nvSpPr>
          <p:cNvPr id="3" name="Content Placeholder 2"/>
          <p:cNvSpPr>
            <a:spLocks noGrp="1"/>
          </p:cNvSpPr>
          <p:nvPr>
            <p:ph sz="half" idx="1"/>
          </p:nvPr>
        </p:nvSpPr>
        <p:spPr>
          <a:xfrm>
            <a:off x="0" y="1600200"/>
            <a:ext cx="4495800" cy="4525963"/>
          </a:xfrm>
        </p:spPr>
        <p:txBody>
          <a:bodyPr/>
          <a:lstStyle/>
          <a:p>
            <a:r>
              <a:rPr lang="en-US" dirty="0" smtClean="0"/>
              <a:t>Is the forward or reverse reaction favored?</a:t>
            </a:r>
          </a:p>
          <a:p>
            <a:pPr algn="ctr">
              <a:buNone/>
            </a:pPr>
            <a:r>
              <a:rPr lang="en-US" sz="2400" dirty="0" smtClean="0"/>
              <a:t>HSO</a:t>
            </a:r>
            <a:r>
              <a:rPr lang="en-US" sz="2400" baseline="-25000" dirty="0" smtClean="0"/>
              <a:t>4</a:t>
            </a:r>
            <a:r>
              <a:rPr lang="en-US" sz="2400" baseline="30000" dirty="0" smtClean="0"/>
              <a:t>-</a:t>
            </a:r>
            <a:r>
              <a:rPr lang="en-US" sz="2400" baseline="-25000" dirty="0" smtClean="0"/>
              <a:t> (aq) </a:t>
            </a:r>
            <a:r>
              <a:rPr lang="en-US" sz="2400" dirty="0" smtClean="0"/>
              <a:t>+ HS</a:t>
            </a:r>
            <a:r>
              <a:rPr lang="en-US" sz="2400" baseline="30000" dirty="0" smtClean="0"/>
              <a:t>-</a:t>
            </a:r>
            <a:r>
              <a:rPr lang="en-US" sz="2400" baseline="-25000" dirty="0" smtClean="0"/>
              <a:t> (aq) </a:t>
            </a:r>
            <a:r>
              <a:rPr lang="en-US" sz="2400" dirty="0" smtClean="0">
                <a:sym typeface="Wingdings 3"/>
              </a:rPr>
              <a:t> H</a:t>
            </a:r>
            <a:r>
              <a:rPr lang="en-US" sz="2400" baseline="-25000" dirty="0" smtClean="0">
                <a:sym typeface="Wingdings" pitchFamily="2" charset="2"/>
              </a:rPr>
              <a:t>2</a:t>
            </a:r>
            <a:r>
              <a:rPr lang="en-US" sz="2400" dirty="0" smtClean="0">
                <a:sym typeface="Wingdings" pitchFamily="2" charset="2"/>
              </a:rPr>
              <a:t>S</a:t>
            </a:r>
            <a:r>
              <a:rPr lang="en-US" sz="2400" baseline="-25000" dirty="0" smtClean="0">
                <a:sym typeface="Wingdings" pitchFamily="2" charset="2"/>
              </a:rPr>
              <a:t> (g) </a:t>
            </a:r>
            <a:r>
              <a:rPr lang="en-US" sz="2400" dirty="0" smtClean="0">
                <a:sym typeface="Wingdings" pitchFamily="2" charset="2"/>
              </a:rPr>
              <a:t>+ SO</a:t>
            </a:r>
            <a:r>
              <a:rPr lang="en-US" sz="2400" baseline="-25000" dirty="0" smtClean="0">
                <a:sym typeface="Wingdings" pitchFamily="2" charset="2"/>
              </a:rPr>
              <a:t>4</a:t>
            </a:r>
            <a:r>
              <a:rPr lang="en-US" sz="2400" baseline="30000" dirty="0" smtClean="0">
                <a:sym typeface="Wingdings" pitchFamily="2" charset="2"/>
              </a:rPr>
              <a:t>2-</a:t>
            </a:r>
            <a:r>
              <a:rPr lang="en-US" sz="2400" baseline="-25000" dirty="0" smtClean="0">
                <a:sym typeface="Wingdings" pitchFamily="2" charset="2"/>
              </a:rPr>
              <a:t> (aq) </a:t>
            </a:r>
            <a:endParaRPr lang="en-US" sz="2400" baseline="-25000" dirty="0"/>
          </a:p>
        </p:txBody>
      </p:sp>
      <p:pic>
        <p:nvPicPr>
          <p:cNvPr id="5" name="Picture1" descr="17T1"/>
          <p:cNvPicPr>
            <a:picLocks noGrp="1" noChangeAspect="1" noChangeArrowheads="1"/>
          </p:cNvPicPr>
          <p:nvPr>
            <p:ph sz="half" idx="2"/>
          </p:nvPr>
        </p:nvPicPr>
        <p:blipFill>
          <a:blip r:embed="rId2" cstate="print"/>
          <a:srcRect/>
          <a:stretch>
            <a:fillRect/>
          </a:stretch>
        </p:blipFill>
        <p:spPr bwMode="auto">
          <a:xfrm>
            <a:off x="4343400" y="1051021"/>
            <a:ext cx="4648199" cy="56243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Acids and Bases</a:t>
            </a:r>
            <a:endParaRPr lang="en-US" dirty="0"/>
          </a:p>
        </p:txBody>
      </p:sp>
      <p:sp>
        <p:nvSpPr>
          <p:cNvPr id="3" name="Content Placeholder 2"/>
          <p:cNvSpPr>
            <a:spLocks noGrp="1"/>
          </p:cNvSpPr>
          <p:nvPr>
            <p:ph idx="1"/>
          </p:nvPr>
        </p:nvSpPr>
        <p:spPr/>
        <p:txBody>
          <a:bodyPr/>
          <a:lstStyle/>
          <a:p>
            <a:pPr algn="just"/>
            <a:r>
              <a:rPr lang="en-US" dirty="0" smtClean="0"/>
              <a:t>For pure water at 25 °C, the proton concentration and hydroxide ion concentration is 1 x 10</a:t>
            </a:r>
            <a:r>
              <a:rPr lang="en-US" baseline="30000" dirty="0" smtClean="0"/>
              <a:t>-7</a:t>
            </a:r>
            <a:r>
              <a:rPr lang="en-US" dirty="0" smtClean="0"/>
              <a:t> M, what is the equilibrium constant for water?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Acids and Bases</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hydronium</a:t>
            </a:r>
            <a:r>
              <a:rPr lang="en-US" dirty="0" smtClean="0"/>
              <a:t> ion concentration of a solution at 25 °C that is made of a 0.152 M barium hydroxide?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720215" y="57150"/>
            <a:ext cx="5703570" cy="6743700"/>
          </a:xfrm>
          <a:prstGeom prst="rect">
            <a:avLst/>
          </a:prstGeom>
          <a:noFill/>
          <a:ln w="25400">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The proton ion concentration of carrots is 7.9 x 10</a:t>
            </a:r>
            <a:r>
              <a:rPr lang="en-US" baseline="30000" dirty="0" smtClean="0"/>
              <a:t>-6</a:t>
            </a:r>
            <a:r>
              <a:rPr lang="en-US" dirty="0" smtClean="0"/>
              <a:t> M, what is the pH?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The hydrogen ion concentration of coffee is 1.00 x 10</a:t>
            </a:r>
            <a:r>
              <a:rPr lang="en-US" baseline="30000" dirty="0" smtClean="0"/>
              <a:t>-3</a:t>
            </a:r>
            <a:r>
              <a:rPr lang="en-US" dirty="0" smtClean="0"/>
              <a:t> M, what is the pH?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Calculate the proton ion concentration for a solution of baking soda with a pH of 8.250.</a:t>
            </a:r>
          </a:p>
          <a:p>
            <a:pPr marL="514350" indent="-514350">
              <a:buFont typeface="+mj-lt"/>
              <a:buAutoNum type="alphaUcPeriod"/>
            </a:pPr>
            <a:r>
              <a:rPr lang="en-US" dirty="0" smtClean="0"/>
              <a:t>5.62 x 10</a:t>
            </a:r>
            <a:r>
              <a:rPr lang="en-US" baseline="30000" dirty="0" smtClean="0"/>
              <a:t>-9</a:t>
            </a:r>
            <a:r>
              <a:rPr lang="en-US" dirty="0" smtClean="0"/>
              <a:t> M</a:t>
            </a:r>
          </a:p>
          <a:p>
            <a:pPr marL="514350" indent="-514350">
              <a:buFont typeface="+mj-lt"/>
              <a:buAutoNum type="alphaUcPeriod"/>
            </a:pPr>
            <a:r>
              <a:rPr lang="en-US" dirty="0" smtClean="0"/>
              <a:t>8.250 M</a:t>
            </a:r>
          </a:p>
          <a:p>
            <a:pPr marL="514350" indent="-514350">
              <a:buFont typeface="+mj-lt"/>
              <a:buAutoNum type="alphaUcPeriod"/>
            </a:pPr>
            <a:r>
              <a:rPr lang="en-US" dirty="0" smtClean="0"/>
              <a:t>5.623 x 10</a:t>
            </a:r>
            <a:r>
              <a:rPr lang="en-US" baseline="30000" dirty="0" smtClean="0"/>
              <a:t>-9</a:t>
            </a:r>
            <a:r>
              <a:rPr lang="en-US" dirty="0" smtClean="0"/>
              <a:t> M</a:t>
            </a:r>
          </a:p>
          <a:p>
            <a:pPr marL="514350" indent="-514350">
              <a:buFont typeface="+mj-lt"/>
              <a:buAutoNum type="alphaUcPeriod"/>
            </a:pPr>
            <a:r>
              <a:rPr lang="en-US" dirty="0" smtClean="0"/>
              <a:t>0.1212 M</a:t>
            </a:r>
          </a:p>
          <a:p>
            <a:pPr marL="514350" indent="-514350">
              <a:buFont typeface="+mj-lt"/>
              <a:buAutoNum type="alphaUcPeriod"/>
            </a:pPr>
            <a:r>
              <a:rPr lang="en-US" dirty="0" smtClean="0"/>
              <a:t>0.9165 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pOH</a:t>
            </a:r>
            <a:r>
              <a:rPr lang="en-US" dirty="0" smtClean="0"/>
              <a:t> of an ammonia solution with a hydroxide ion concentration of 3.7 x 10</a:t>
            </a:r>
            <a:r>
              <a:rPr lang="en-US" baseline="30000" dirty="0" smtClean="0"/>
              <a:t>-3</a:t>
            </a:r>
            <a:r>
              <a:rPr lang="en-US" dirty="0" smtClean="0"/>
              <a:t> 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1" descr="1704"/>
          <p:cNvPicPr>
            <a:picLocks noChangeAspect="1" noChangeArrowheads="1"/>
          </p:cNvPicPr>
          <p:nvPr/>
        </p:nvPicPr>
        <p:blipFill>
          <a:blip r:embed="rId3" cstate="print"/>
          <a:srcRect/>
          <a:stretch>
            <a:fillRect/>
          </a:stretch>
        </p:blipFill>
        <p:spPr bwMode="auto">
          <a:xfrm>
            <a:off x="142875" y="1433513"/>
            <a:ext cx="8856663" cy="3989387"/>
          </a:xfrm>
          <a:prstGeom prst="rect">
            <a:avLst/>
          </a:prstGeom>
          <a:noFill/>
          <a:ln w="9525">
            <a:noFill/>
            <a:miter lim="800000"/>
            <a:headEnd/>
            <a:tailEnd/>
          </a:ln>
          <a:effectLst/>
        </p:spPr>
      </p:pic>
      <p:sp>
        <p:nvSpPr>
          <p:cNvPr id="35842" name="Rectangle 2" hidden="1"/>
          <p:cNvSpPr>
            <a:spLocks noGrp="1" noChangeArrowheads="1"/>
          </p:cNvSpPr>
          <p:nvPr>
            <p:ph type="title"/>
          </p:nvPr>
        </p:nvSpPr>
        <p:spPr/>
        <p:txBody>
          <a:bodyPr/>
          <a:lstStyle/>
          <a:p>
            <a:endParaRPr lang="en-US"/>
          </a:p>
        </p:txBody>
      </p:sp>
      <p:sp>
        <p:nvSpPr>
          <p:cNvPr id="35843"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17-4, p. 532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 and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pH of seawater, if the hydroxide ion concentration is 1.0 x 10</a:t>
            </a:r>
            <a:r>
              <a:rPr lang="en-US" baseline="30000" dirty="0" smtClean="0"/>
              <a:t>-6</a:t>
            </a:r>
            <a:r>
              <a:rPr lang="en-US" dirty="0" smtClean="0"/>
              <a:t> M?</a:t>
            </a:r>
          </a:p>
          <a:p>
            <a:pPr marL="514350" indent="-51435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 and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pOH</a:t>
            </a:r>
            <a:r>
              <a:rPr lang="en-US" dirty="0" smtClean="0"/>
              <a:t> if a sample of wine has a hydrogen ion concentration of 1.5 x 10</a:t>
            </a:r>
            <a:r>
              <a:rPr lang="en-US" baseline="30000" dirty="0" smtClean="0"/>
              <a:t>-3</a:t>
            </a:r>
            <a:r>
              <a:rPr lang="en-US" dirty="0" smtClean="0"/>
              <a:t> 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pH</a:t>
            </a:r>
            <a:br>
              <a:rPr lang="en-US" dirty="0" smtClean="0"/>
            </a:br>
            <a:r>
              <a:rPr lang="en-US" dirty="0" smtClean="0"/>
              <a:t>Limiting Reagent</a:t>
            </a:r>
            <a:endParaRPr lang="en-US" dirty="0"/>
          </a:p>
        </p:txBody>
      </p:sp>
      <p:sp>
        <p:nvSpPr>
          <p:cNvPr id="3" name="Content Placeholder 2"/>
          <p:cNvSpPr>
            <a:spLocks noGrp="1"/>
          </p:cNvSpPr>
          <p:nvPr>
            <p:ph idx="1"/>
          </p:nvPr>
        </p:nvSpPr>
        <p:spPr/>
        <p:txBody>
          <a:bodyPr/>
          <a:lstStyle/>
          <a:p>
            <a:pPr algn="just"/>
            <a:r>
              <a:rPr lang="en-US" dirty="0" smtClean="0"/>
              <a:t>Suppose that 50.00  </a:t>
            </a:r>
            <a:r>
              <a:rPr lang="en-US" dirty="0" err="1" smtClean="0"/>
              <a:t>mL</a:t>
            </a:r>
            <a:r>
              <a:rPr lang="en-US" dirty="0" smtClean="0"/>
              <a:t> of a 1.72 M hydrochloric acid solution reacts with 32.51 </a:t>
            </a:r>
            <a:r>
              <a:rPr lang="en-US" dirty="0" err="1" smtClean="0"/>
              <a:t>mL</a:t>
            </a:r>
            <a:r>
              <a:rPr lang="en-US" dirty="0" smtClean="0"/>
              <a:t> of a 1.99 M sodium hydroxide solution. What is the pH of the resulting solution?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57150" y="1034415"/>
            <a:ext cx="9029700" cy="4789170"/>
          </a:xfrm>
          <a:prstGeom prst="rect">
            <a:avLst/>
          </a:prstGeom>
          <a:noFill/>
          <a:ln w="25400">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57150" y="497205"/>
            <a:ext cx="9029700" cy="5863590"/>
          </a:xfrm>
          <a:prstGeom prst="rect">
            <a:avLst/>
          </a:prstGeom>
          <a:noFill/>
          <a:ln w="25400">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1" descr="0902"/>
          <p:cNvPicPr>
            <a:picLocks noChangeAspect="1" noChangeArrowheads="1"/>
          </p:cNvPicPr>
          <p:nvPr/>
        </p:nvPicPr>
        <p:blipFill>
          <a:blip r:embed="rId3" cstate="print"/>
          <a:srcRect/>
          <a:stretch>
            <a:fillRect/>
          </a:stretch>
        </p:blipFill>
        <p:spPr bwMode="auto">
          <a:xfrm>
            <a:off x="88900" y="909638"/>
            <a:ext cx="8964613" cy="5038725"/>
          </a:xfrm>
          <a:prstGeom prst="rect">
            <a:avLst/>
          </a:prstGeom>
          <a:noFill/>
          <a:ln w="9525">
            <a:noFill/>
            <a:miter lim="800000"/>
            <a:headEnd/>
            <a:tailEnd/>
          </a:ln>
          <a:effectLst/>
        </p:spPr>
      </p:pic>
      <p:sp>
        <p:nvSpPr>
          <p:cNvPr id="7170" name="Rectangle 2" hidden="1"/>
          <p:cNvSpPr>
            <a:spLocks noGrp="1" noChangeArrowheads="1"/>
          </p:cNvSpPr>
          <p:nvPr>
            <p:ph type="title"/>
          </p:nvPr>
        </p:nvSpPr>
        <p:spPr/>
        <p:txBody>
          <a:bodyPr/>
          <a:lstStyle/>
          <a:p>
            <a:endParaRPr lang="en-US"/>
          </a:p>
        </p:txBody>
      </p:sp>
      <p:sp>
        <p:nvSpPr>
          <p:cNvPr id="717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9-2, p. 237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1" descr="0906"/>
          <p:cNvPicPr>
            <a:picLocks noChangeAspect="1" noChangeArrowheads="1"/>
          </p:cNvPicPr>
          <p:nvPr/>
        </p:nvPicPr>
        <p:blipFill>
          <a:blip r:embed="rId3" cstate="print"/>
          <a:srcRect/>
          <a:stretch>
            <a:fillRect/>
          </a:stretch>
        </p:blipFill>
        <p:spPr bwMode="auto">
          <a:xfrm>
            <a:off x="1290638" y="76200"/>
            <a:ext cx="6561137" cy="6705600"/>
          </a:xfrm>
          <a:prstGeom prst="rect">
            <a:avLst/>
          </a:prstGeom>
          <a:noFill/>
          <a:ln w="9525">
            <a:noFill/>
            <a:miter lim="800000"/>
            <a:headEnd/>
            <a:tailEnd/>
          </a:ln>
          <a:effectLst/>
        </p:spPr>
      </p:pic>
      <p:sp>
        <p:nvSpPr>
          <p:cNvPr id="17410" name="Rectangle 2" hidden="1"/>
          <p:cNvSpPr>
            <a:spLocks noGrp="1" noChangeArrowheads="1"/>
          </p:cNvSpPr>
          <p:nvPr>
            <p:ph type="title"/>
          </p:nvPr>
        </p:nvSpPr>
        <p:spPr/>
        <p:txBody>
          <a:bodyPr/>
          <a:lstStyle/>
          <a:p>
            <a:endParaRPr lang="en-US"/>
          </a:p>
        </p:txBody>
      </p:sp>
      <p:sp>
        <p:nvSpPr>
          <p:cNvPr id="1741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9-6, p. 241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57150" y="297180"/>
            <a:ext cx="9029700" cy="6263640"/>
          </a:xfrm>
          <a:prstGeom prst="rect">
            <a:avLst/>
          </a:prstGeom>
          <a:noFill/>
          <a:ln w="25400">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1880235" y="57150"/>
            <a:ext cx="5383530" cy="6743700"/>
          </a:xfrm>
          <a:prstGeom prst="rect">
            <a:avLst/>
          </a:prstGeom>
          <a:noFill/>
          <a:ln w="25400">
            <a:noFill/>
            <a:miter lim="800000"/>
            <a:headEnd/>
            <a:tailEnd/>
          </a:ln>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57150" y="605790"/>
            <a:ext cx="9029700" cy="5646420"/>
          </a:xfrm>
          <a:prstGeom prst="rect">
            <a:avLst/>
          </a:prstGeom>
          <a:noFill/>
          <a:ln w="25400">
            <a:noFill/>
            <a:miter lim="800000"/>
            <a:headEnd/>
            <a:tailEnd/>
          </a:ln>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57150" y="1685925"/>
            <a:ext cx="9029700" cy="34861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2731770" y="57150"/>
            <a:ext cx="3680460" cy="6743700"/>
          </a:xfrm>
          <a:prstGeom prst="rect">
            <a:avLst/>
          </a:prstGeom>
          <a:noFill/>
          <a:ln w="25400">
            <a:noFill/>
            <a:miter lim="800000"/>
            <a:headEnd/>
            <a:tailEnd/>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57150" y="1834515"/>
            <a:ext cx="9029700" cy="3188970"/>
          </a:xfrm>
          <a:prstGeom prst="rect">
            <a:avLst/>
          </a:prstGeom>
          <a:noFill/>
          <a:ln w="25400">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468630" y="80010"/>
            <a:ext cx="8206740" cy="6697980"/>
          </a:xfrm>
          <a:prstGeom prst="rect">
            <a:avLst/>
          </a:prstGeom>
          <a:noFill/>
          <a:ln w="25400">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305800" cy="487362"/>
          </a:xfrm>
          <a:prstGeom prst="rect">
            <a:avLst/>
          </a:prstGeom>
          <a:noFill/>
          <a:ln w="9525">
            <a:noFill/>
            <a:miter lim="800000"/>
            <a:headEnd/>
            <a:tailEnd/>
          </a:ln>
        </p:spPr>
        <p:txBody>
          <a:bodyPr anchor="ctr"/>
          <a:lstStyle/>
          <a:p>
            <a:pPr algn="ctr"/>
            <a:r>
              <a:rPr lang="en-US" sz="2400">
                <a:latin typeface="Calibri" pitchFamily="34" charset="0"/>
              </a:rPr>
              <a:t>Activity Series</a:t>
            </a:r>
          </a:p>
        </p:txBody>
      </p:sp>
      <p:sp>
        <p:nvSpPr>
          <p:cNvPr id="4099" name="Rectangle 5"/>
          <p:cNvSpPr>
            <a:spLocks noChangeArrowheads="1"/>
          </p:cNvSpPr>
          <p:nvPr/>
        </p:nvSpPr>
        <p:spPr bwMode="auto">
          <a:xfrm>
            <a:off x="457200" y="838200"/>
            <a:ext cx="3962400" cy="5562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a:latin typeface="Calibri" pitchFamily="34" charset="0"/>
              </a:rPr>
              <a:t>		</a:t>
            </a:r>
            <a:r>
              <a:rPr lang="en-US" sz="1600" u="sng">
                <a:latin typeface="Calibri" pitchFamily="34" charset="0"/>
              </a:rPr>
              <a:t>Metals</a:t>
            </a:r>
          </a:p>
          <a:p>
            <a:pPr marL="342900" indent="-342900">
              <a:lnSpc>
                <a:spcPct val="80000"/>
              </a:lnSpc>
              <a:spcBef>
                <a:spcPct val="20000"/>
              </a:spcBef>
              <a:buFont typeface="Arial" charset="0"/>
              <a:buNone/>
            </a:pPr>
            <a:r>
              <a:rPr lang="en-US" sz="1600">
                <a:latin typeface="Calibri" pitchFamily="34" charset="0"/>
              </a:rPr>
              <a:t>		Li	</a:t>
            </a:r>
            <a:r>
              <a:rPr lang="en-US" sz="1600">
                <a:latin typeface="Calibri" pitchFamily="34" charset="0"/>
                <a:sym typeface="Wingdings" pitchFamily="2" charset="2"/>
              </a:rPr>
              <a:t> most reactive</a:t>
            </a:r>
            <a:endParaRPr lang="en-US" sz="1600">
              <a:latin typeface="Calibri" pitchFamily="34" charset="0"/>
            </a:endParaRPr>
          </a:p>
          <a:p>
            <a:pPr marL="342900" indent="-342900">
              <a:lnSpc>
                <a:spcPct val="80000"/>
              </a:lnSpc>
              <a:spcBef>
                <a:spcPct val="20000"/>
              </a:spcBef>
              <a:buFont typeface="Arial" charset="0"/>
              <a:buNone/>
            </a:pPr>
            <a:r>
              <a:rPr lang="en-US" sz="1600">
                <a:latin typeface="Calibri" pitchFamily="34" charset="0"/>
              </a:rPr>
              <a:t>		K</a:t>
            </a:r>
          </a:p>
          <a:p>
            <a:pPr marL="342900" indent="-342900">
              <a:lnSpc>
                <a:spcPct val="80000"/>
              </a:lnSpc>
              <a:spcBef>
                <a:spcPct val="20000"/>
              </a:spcBef>
              <a:buFont typeface="Arial" charset="0"/>
              <a:buNone/>
            </a:pPr>
            <a:r>
              <a:rPr lang="en-US" sz="1600">
                <a:latin typeface="Calibri" pitchFamily="34" charset="0"/>
              </a:rPr>
              <a:t>active	Ba</a:t>
            </a:r>
          </a:p>
          <a:p>
            <a:pPr marL="342900" indent="-342900">
              <a:lnSpc>
                <a:spcPct val="80000"/>
              </a:lnSpc>
              <a:spcBef>
                <a:spcPct val="20000"/>
              </a:spcBef>
              <a:buFont typeface="Arial" charset="0"/>
              <a:buNone/>
            </a:pPr>
            <a:r>
              <a:rPr lang="en-US" sz="1600">
                <a:latin typeface="Calibri" pitchFamily="34" charset="0"/>
              </a:rPr>
              <a:t>metals	Sr</a:t>
            </a:r>
          </a:p>
          <a:p>
            <a:pPr marL="342900" indent="-342900">
              <a:lnSpc>
                <a:spcPct val="80000"/>
              </a:lnSpc>
              <a:spcBef>
                <a:spcPct val="20000"/>
              </a:spcBef>
              <a:buFont typeface="Arial" charset="0"/>
              <a:buNone/>
            </a:pPr>
            <a:r>
              <a:rPr lang="en-US" sz="1600">
                <a:latin typeface="Calibri" pitchFamily="34" charset="0"/>
              </a:rPr>
              <a:t>		Ca</a:t>
            </a:r>
          </a:p>
          <a:p>
            <a:pPr marL="342900" indent="-342900">
              <a:lnSpc>
                <a:spcPct val="80000"/>
              </a:lnSpc>
              <a:spcBef>
                <a:spcPct val="20000"/>
              </a:spcBef>
              <a:buFont typeface="Arial" charset="0"/>
              <a:buNone/>
            </a:pPr>
            <a:r>
              <a:rPr lang="en-US" sz="1600">
                <a:latin typeface="Calibri" pitchFamily="34" charset="0"/>
              </a:rPr>
              <a:t>		Na</a:t>
            </a:r>
          </a:p>
          <a:p>
            <a:pPr marL="342900" indent="-342900">
              <a:lnSpc>
                <a:spcPct val="80000"/>
              </a:lnSpc>
              <a:spcBef>
                <a:spcPct val="20000"/>
              </a:spcBef>
              <a:buFont typeface="Arial" charset="0"/>
              <a:buNone/>
            </a:pPr>
            <a:r>
              <a:rPr lang="en-US" sz="1600">
                <a:latin typeface="Calibri" pitchFamily="34" charset="0"/>
              </a:rPr>
              <a:t>		Mg</a:t>
            </a:r>
          </a:p>
          <a:p>
            <a:pPr marL="342900" indent="-342900">
              <a:lnSpc>
                <a:spcPct val="80000"/>
              </a:lnSpc>
              <a:spcBef>
                <a:spcPct val="20000"/>
              </a:spcBef>
              <a:buFont typeface="Arial" charset="0"/>
              <a:buNone/>
            </a:pPr>
            <a:r>
              <a:rPr lang="en-US" sz="1600">
                <a:latin typeface="Calibri" pitchFamily="34" charset="0"/>
              </a:rPr>
              <a:t>		Al</a:t>
            </a:r>
          </a:p>
          <a:p>
            <a:pPr marL="342900" indent="-342900">
              <a:lnSpc>
                <a:spcPct val="80000"/>
              </a:lnSpc>
              <a:spcBef>
                <a:spcPct val="20000"/>
              </a:spcBef>
              <a:buFont typeface="Arial" charset="0"/>
              <a:buNone/>
            </a:pPr>
            <a:r>
              <a:rPr lang="en-US" sz="1600">
                <a:latin typeface="Calibri" pitchFamily="34" charset="0"/>
              </a:rPr>
              <a:t>		Mn</a:t>
            </a:r>
          </a:p>
          <a:p>
            <a:pPr marL="342900" indent="-342900">
              <a:lnSpc>
                <a:spcPct val="80000"/>
              </a:lnSpc>
              <a:spcBef>
                <a:spcPct val="20000"/>
              </a:spcBef>
              <a:buFont typeface="Arial" charset="0"/>
              <a:buNone/>
            </a:pPr>
            <a:r>
              <a:rPr lang="en-US" sz="1600">
                <a:latin typeface="Calibri" pitchFamily="34" charset="0"/>
              </a:rPr>
              <a:t>		Zn</a:t>
            </a:r>
          </a:p>
          <a:p>
            <a:pPr marL="342900" indent="-342900">
              <a:lnSpc>
                <a:spcPct val="80000"/>
              </a:lnSpc>
              <a:spcBef>
                <a:spcPct val="20000"/>
              </a:spcBef>
              <a:buFont typeface="Arial" charset="0"/>
              <a:buNone/>
            </a:pPr>
            <a:r>
              <a:rPr lang="en-US" sz="1600">
                <a:latin typeface="Calibri" pitchFamily="34" charset="0"/>
              </a:rPr>
              <a:t>		Fe</a:t>
            </a:r>
          </a:p>
          <a:p>
            <a:pPr marL="342900" indent="-342900">
              <a:lnSpc>
                <a:spcPct val="80000"/>
              </a:lnSpc>
              <a:spcBef>
                <a:spcPct val="20000"/>
              </a:spcBef>
              <a:buFont typeface="Arial" charset="0"/>
              <a:buNone/>
            </a:pPr>
            <a:r>
              <a:rPr lang="en-US" sz="1600">
                <a:latin typeface="Calibri" pitchFamily="34" charset="0"/>
              </a:rPr>
              <a:t>		Cd</a:t>
            </a:r>
          </a:p>
          <a:p>
            <a:pPr marL="342900" indent="-342900">
              <a:lnSpc>
                <a:spcPct val="80000"/>
              </a:lnSpc>
              <a:spcBef>
                <a:spcPct val="20000"/>
              </a:spcBef>
              <a:buFont typeface="Arial" charset="0"/>
              <a:buNone/>
            </a:pPr>
            <a:r>
              <a:rPr lang="en-US" sz="1600">
                <a:latin typeface="Calibri" pitchFamily="34" charset="0"/>
              </a:rPr>
              <a:t>		Co</a:t>
            </a:r>
          </a:p>
          <a:p>
            <a:pPr marL="342900" indent="-342900">
              <a:lnSpc>
                <a:spcPct val="80000"/>
              </a:lnSpc>
              <a:spcBef>
                <a:spcPct val="20000"/>
              </a:spcBef>
              <a:buFont typeface="Arial" charset="0"/>
              <a:buNone/>
            </a:pPr>
            <a:r>
              <a:rPr lang="en-US" sz="1600">
                <a:latin typeface="Calibri" pitchFamily="34" charset="0"/>
              </a:rPr>
              <a:t>		Ni</a:t>
            </a:r>
          </a:p>
          <a:p>
            <a:pPr marL="342900" indent="-342900">
              <a:lnSpc>
                <a:spcPct val="80000"/>
              </a:lnSpc>
              <a:spcBef>
                <a:spcPct val="20000"/>
              </a:spcBef>
              <a:buFont typeface="Arial" charset="0"/>
              <a:buNone/>
            </a:pPr>
            <a:r>
              <a:rPr lang="en-US" sz="1600">
                <a:latin typeface="Calibri" pitchFamily="34" charset="0"/>
              </a:rPr>
              <a:t>		Sn</a:t>
            </a:r>
          </a:p>
          <a:p>
            <a:pPr marL="342900" indent="-342900">
              <a:lnSpc>
                <a:spcPct val="80000"/>
              </a:lnSpc>
              <a:spcBef>
                <a:spcPct val="20000"/>
              </a:spcBef>
              <a:buFont typeface="Arial" charset="0"/>
              <a:buNone/>
            </a:pPr>
            <a:r>
              <a:rPr lang="en-US" sz="1600">
                <a:latin typeface="Calibri" pitchFamily="34" charset="0"/>
              </a:rPr>
              <a:t>		Pb </a:t>
            </a:r>
          </a:p>
          <a:p>
            <a:pPr marL="342900" indent="-342900">
              <a:lnSpc>
                <a:spcPct val="80000"/>
              </a:lnSpc>
              <a:spcBef>
                <a:spcPct val="20000"/>
              </a:spcBef>
              <a:buFont typeface="Arial" charset="0"/>
              <a:buNone/>
            </a:pPr>
            <a:r>
              <a:rPr lang="en-US" sz="1600">
                <a:latin typeface="Calibri" pitchFamily="34" charset="0"/>
              </a:rPr>
              <a:t>		(H)</a:t>
            </a:r>
          </a:p>
          <a:p>
            <a:pPr marL="342900" indent="-342900">
              <a:lnSpc>
                <a:spcPct val="80000"/>
              </a:lnSpc>
              <a:spcBef>
                <a:spcPct val="20000"/>
              </a:spcBef>
              <a:buFont typeface="Arial" charset="0"/>
              <a:buNone/>
            </a:pPr>
            <a:r>
              <a:rPr lang="en-US" sz="1600">
                <a:latin typeface="Calibri" pitchFamily="34" charset="0"/>
              </a:rPr>
              <a:t>		Cu</a:t>
            </a:r>
          </a:p>
          <a:p>
            <a:pPr marL="342900" indent="-342900">
              <a:lnSpc>
                <a:spcPct val="80000"/>
              </a:lnSpc>
              <a:spcBef>
                <a:spcPct val="20000"/>
              </a:spcBef>
              <a:buFont typeface="Arial" charset="0"/>
              <a:buNone/>
            </a:pPr>
            <a:r>
              <a:rPr lang="en-US" sz="1600">
                <a:latin typeface="Calibri" pitchFamily="34" charset="0"/>
              </a:rPr>
              <a:t>		Ag</a:t>
            </a:r>
          </a:p>
          <a:p>
            <a:pPr marL="342900" indent="-342900">
              <a:lnSpc>
                <a:spcPct val="80000"/>
              </a:lnSpc>
              <a:spcBef>
                <a:spcPct val="20000"/>
              </a:spcBef>
              <a:buFont typeface="Arial" charset="0"/>
              <a:buNone/>
            </a:pPr>
            <a:r>
              <a:rPr lang="en-US" sz="1600">
                <a:latin typeface="Calibri" pitchFamily="34" charset="0"/>
              </a:rPr>
              <a:t>		Hg</a:t>
            </a:r>
          </a:p>
          <a:p>
            <a:pPr marL="342900" indent="-342900">
              <a:lnSpc>
                <a:spcPct val="80000"/>
              </a:lnSpc>
              <a:spcBef>
                <a:spcPct val="20000"/>
              </a:spcBef>
              <a:buFont typeface="Arial" charset="0"/>
              <a:buNone/>
            </a:pPr>
            <a:r>
              <a:rPr lang="en-US" sz="1600">
                <a:latin typeface="Calibri" pitchFamily="34" charset="0"/>
              </a:rPr>
              <a:t>		Au	</a:t>
            </a:r>
            <a:r>
              <a:rPr lang="en-US" sz="1600">
                <a:latin typeface="Calibri" pitchFamily="34" charset="0"/>
                <a:sym typeface="Wingdings" pitchFamily="2" charset="2"/>
              </a:rPr>
              <a:t> least reactive</a:t>
            </a: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p:txBody>
      </p:sp>
      <p:sp>
        <p:nvSpPr>
          <p:cNvPr id="4100" name="Rectangle 6"/>
          <p:cNvSpPr>
            <a:spLocks noChangeArrowheads="1"/>
          </p:cNvSpPr>
          <p:nvPr/>
        </p:nvSpPr>
        <p:spPr bwMode="auto">
          <a:xfrm>
            <a:off x="4572000" y="914400"/>
            <a:ext cx="4114800" cy="521176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a:latin typeface="Calibri" pitchFamily="34" charset="0"/>
              </a:rPr>
              <a:t>	</a:t>
            </a:r>
            <a:r>
              <a:rPr lang="en-US" sz="1600" u="sng">
                <a:latin typeface="Calibri" pitchFamily="34" charset="0"/>
              </a:rPr>
              <a:t>Nonmetals: Halogens</a:t>
            </a:r>
            <a:endParaRPr lang="en-US" sz="1600">
              <a:latin typeface="Calibri" pitchFamily="34" charset="0"/>
            </a:endParaRPr>
          </a:p>
          <a:p>
            <a:pPr marL="342900" indent="-342900">
              <a:lnSpc>
                <a:spcPct val="80000"/>
              </a:lnSpc>
              <a:spcBef>
                <a:spcPct val="20000"/>
              </a:spcBef>
              <a:buFont typeface="Arial" charset="0"/>
              <a:buNone/>
            </a:pPr>
            <a:r>
              <a:rPr lang="en-US" sz="1600">
                <a:latin typeface="Calibri" pitchFamily="34" charset="0"/>
              </a:rPr>
              <a:t>		F	</a:t>
            </a:r>
            <a:r>
              <a:rPr lang="en-US" sz="1600">
                <a:latin typeface="Calibri" pitchFamily="34" charset="0"/>
                <a:sym typeface="Wingdings" pitchFamily="2" charset="2"/>
              </a:rPr>
              <a:t> most reactive</a:t>
            </a:r>
            <a:endParaRPr lang="en-US" sz="1600">
              <a:latin typeface="Calibri" pitchFamily="34" charset="0"/>
            </a:endParaRPr>
          </a:p>
          <a:p>
            <a:pPr marL="342900" indent="-342900">
              <a:lnSpc>
                <a:spcPct val="80000"/>
              </a:lnSpc>
              <a:spcBef>
                <a:spcPct val="20000"/>
              </a:spcBef>
              <a:buFont typeface="Arial" charset="0"/>
              <a:buNone/>
            </a:pPr>
            <a:r>
              <a:rPr lang="en-US" sz="1600">
                <a:latin typeface="Calibri" pitchFamily="34" charset="0"/>
              </a:rPr>
              <a:t>		Cl</a:t>
            </a:r>
          </a:p>
          <a:p>
            <a:pPr marL="342900" indent="-342900">
              <a:lnSpc>
                <a:spcPct val="80000"/>
              </a:lnSpc>
              <a:spcBef>
                <a:spcPct val="20000"/>
              </a:spcBef>
              <a:buFont typeface="Arial" charset="0"/>
              <a:buNone/>
            </a:pPr>
            <a:r>
              <a:rPr lang="en-US" sz="1600">
                <a:latin typeface="Calibri" pitchFamily="34" charset="0"/>
              </a:rPr>
              <a:t>		Br</a:t>
            </a:r>
          </a:p>
          <a:p>
            <a:pPr marL="342900" indent="-342900">
              <a:lnSpc>
                <a:spcPct val="80000"/>
              </a:lnSpc>
              <a:spcBef>
                <a:spcPct val="20000"/>
              </a:spcBef>
              <a:buFont typeface="Arial" charset="0"/>
              <a:buNone/>
            </a:pPr>
            <a:r>
              <a:rPr lang="en-US" sz="1600">
                <a:latin typeface="Calibri" pitchFamily="34" charset="0"/>
              </a:rPr>
              <a:t>		I	</a:t>
            </a:r>
            <a:r>
              <a:rPr lang="en-US" sz="1600">
                <a:latin typeface="Calibri" pitchFamily="34" charset="0"/>
                <a:sym typeface="Wingdings" pitchFamily="2" charset="2"/>
              </a:rPr>
              <a:t> least reactive</a:t>
            </a: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p:txBody>
      </p:sp>
      <p:sp>
        <p:nvSpPr>
          <p:cNvPr id="6" name="Left Brace 5"/>
          <p:cNvSpPr/>
          <p:nvPr/>
        </p:nvSpPr>
        <p:spPr>
          <a:xfrm>
            <a:off x="1219200" y="1066800"/>
            <a:ext cx="1524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p:txBody>
          <a:bodyPr/>
          <a:lstStyle/>
          <a:p>
            <a:pPr eaLnBrk="1" hangingPunct="1"/>
            <a:r>
              <a:rPr lang="en-US" sz="3600" smtClean="0">
                <a:latin typeface="Arial" charset="0"/>
              </a:rPr>
              <a:t>Common Strong Acids and Bases</a:t>
            </a:r>
          </a:p>
        </p:txBody>
      </p:sp>
      <p:sp>
        <p:nvSpPr>
          <p:cNvPr id="5123" name="Rectangle 5"/>
          <p:cNvSpPr>
            <a:spLocks noGrp="1"/>
          </p:cNvSpPr>
          <p:nvPr>
            <p:ph type="body" sz="half" idx="1"/>
          </p:nvPr>
        </p:nvSpPr>
        <p:spPr>
          <a:xfrm>
            <a:off x="457200" y="1600200"/>
            <a:ext cx="4038600" cy="4525963"/>
          </a:xfrm>
        </p:spPr>
        <p:txBody>
          <a:bodyPr/>
          <a:lstStyle/>
          <a:p>
            <a:pPr eaLnBrk="1" hangingPunct="1">
              <a:buFont typeface="Arial" charset="0"/>
              <a:buNone/>
            </a:pPr>
            <a:r>
              <a:rPr lang="en-US" sz="2400" smtClean="0"/>
              <a:t>	</a:t>
            </a:r>
            <a:r>
              <a:rPr lang="en-US" sz="2400" u="sng" smtClean="0">
                <a:latin typeface="Arial" charset="0"/>
              </a:rPr>
              <a:t>Common Strong Acids</a:t>
            </a:r>
          </a:p>
          <a:p>
            <a:pPr eaLnBrk="1" hangingPunct="1">
              <a:buFont typeface="Arial" charset="0"/>
              <a:buNone/>
            </a:pPr>
            <a:endParaRPr lang="en-US" sz="2400" b="1" smtClean="0">
              <a:latin typeface="Arial" charset="0"/>
            </a:endParaRPr>
          </a:p>
          <a:p>
            <a:pPr eaLnBrk="1" hangingPunct="1">
              <a:buFont typeface="Arial" charset="0"/>
              <a:buNone/>
            </a:pPr>
            <a:r>
              <a:rPr lang="en-US" sz="1800" b="1" smtClean="0">
                <a:latin typeface="Arial" charset="0"/>
              </a:rPr>
              <a:t>	</a:t>
            </a:r>
            <a:r>
              <a:rPr lang="en-US" sz="1600" smtClean="0">
                <a:latin typeface="Arial" charset="0"/>
              </a:rPr>
              <a:t>Hydrochloric acid	HCl</a:t>
            </a:r>
            <a:r>
              <a:rPr lang="en-US" sz="1600" baseline="-25000" smtClean="0">
                <a:latin typeface="Arial" charset="0"/>
              </a:rPr>
              <a:t> (aq)</a:t>
            </a:r>
          </a:p>
          <a:p>
            <a:pPr eaLnBrk="1" hangingPunct="1">
              <a:buFont typeface="Arial" charset="0"/>
              <a:buNone/>
            </a:pPr>
            <a:r>
              <a:rPr lang="en-US" sz="1600" smtClean="0">
                <a:latin typeface="Arial" charset="0"/>
              </a:rPr>
              <a:t>	Hydrobromic acid	HBr</a:t>
            </a:r>
            <a:r>
              <a:rPr lang="en-US" sz="1600" baseline="-25000" smtClean="0">
                <a:latin typeface="Arial" charset="0"/>
              </a:rPr>
              <a:t> (aq)</a:t>
            </a:r>
            <a:endParaRPr lang="en-US" sz="1600" smtClean="0">
              <a:latin typeface="Arial" charset="0"/>
            </a:endParaRPr>
          </a:p>
          <a:p>
            <a:pPr eaLnBrk="1" hangingPunct="1">
              <a:buFont typeface="Arial" charset="0"/>
              <a:buNone/>
            </a:pPr>
            <a:r>
              <a:rPr lang="en-US" sz="1600" smtClean="0">
                <a:latin typeface="Arial" charset="0"/>
              </a:rPr>
              <a:t>	Hydroiodic acid		HI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Perchloric acid		HClO</a:t>
            </a:r>
            <a:r>
              <a:rPr lang="en-US" sz="1600" baseline="-25000" smtClean="0">
                <a:latin typeface="Arial" charset="0"/>
              </a:rPr>
              <a:t>4 (aq)</a:t>
            </a:r>
            <a:endParaRPr lang="en-US" sz="1600" smtClean="0">
              <a:latin typeface="Arial" charset="0"/>
            </a:endParaRPr>
          </a:p>
          <a:p>
            <a:pPr eaLnBrk="1" hangingPunct="1">
              <a:buFont typeface="Arial" charset="0"/>
              <a:buNone/>
            </a:pPr>
            <a:r>
              <a:rPr lang="en-US" sz="1600" smtClean="0">
                <a:latin typeface="Arial" charset="0"/>
              </a:rPr>
              <a:t>	Chloric acid		HClO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Nitric acid		HNO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Sulfuric acid		H</a:t>
            </a:r>
            <a:r>
              <a:rPr lang="en-US" sz="1600" baseline="-25000" smtClean="0">
                <a:latin typeface="Arial" charset="0"/>
              </a:rPr>
              <a:t>2</a:t>
            </a:r>
            <a:r>
              <a:rPr lang="en-US" sz="1600" smtClean="0">
                <a:latin typeface="Arial" charset="0"/>
              </a:rPr>
              <a:t>SO</a:t>
            </a:r>
            <a:r>
              <a:rPr lang="en-US" sz="1600" baseline="-25000" smtClean="0">
                <a:latin typeface="Arial" charset="0"/>
              </a:rPr>
              <a:t>4 (aq)</a:t>
            </a: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p:txBody>
      </p:sp>
      <p:sp>
        <p:nvSpPr>
          <p:cNvPr id="5124" name="Rectangle 6"/>
          <p:cNvSpPr>
            <a:spLocks noGrp="1"/>
          </p:cNvSpPr>
          <p:nvPr>
            <p:ph type="body" sz="half" idx="2"/>
          </p:nvPr>
        </p:nvSpPr>
        <p:spPr>
          <a:xfrm>
            <a:off x="4572000" y="1447800"/>
            <a:ext cx="4114800" cy="4678363"/>
          </a:xfrm>
        </p:spPr>
        <p:txBody>
          <a:bodyPr/>
          <a:lstStyle/>
          <a:p>
            <a:pPr eaLnBrk="1" hangingPunct="1">
              <a:buFont typeface="Arial" charset="0"/>
              <a:buNone/>
            </a:pPr>
            <a:r>
              <a:rPr lang="en-US" sz="3600" smtClean="0"/>
              <a:t>	</a:t>
            </a:r>
            <a:r>
              <a:rPr lang="en-US" sz="2400" u="sng" smtClean="0">
                <a:latin typeface="Arial" charset="0"/>
              </a:rPr>
              <a:t>Common Strong Bases</a:t>
            </a:r>
          </a:p>
          <a:p>
            <a:pPr eaLnBrk="1" hangingPunct="1">
              <a:buFont typeface="Arial" charset="0"/>
              <a:buNone/>
            </a:pPr>
            <a:endParaRPr lang="en-US" sz="1200" b="1" smtClean="0">
              <a:latin typeface="Arial" charset="0"/>
            </a:endParaRPr>
          </a:p>
          <a:p>
            <a:pPr eaLnBrk="1" hangingPunct="1">
              <a:buFont typeface="Arial" charset="0"/>
              <a:buNone/>
            </a:pPr>
            <a:r>
              <a:rPr lang="en-US" b="1" smtClean="0"/>
              <a:t>	</a:t>
            </a:r>
            <a:r>
              <a:rPr lang="en-US" sz="1600" smtClean="0">
                <a:latin typeface="Arial" charset="0"/>
              </a:rPr>
              <a:t>Lithium hydroxide	LiOH</a:t>
            </a:r>
            <a:r>
              <a:rPr lang="en-US" sz="1600" baseline="-25000" smtClean="0">
                <a:latin typeface="Arial" charset="0"/>
              </a:rPr>
              <a:t> (aq) </a:t>
            </a:r>
            <a:endParaRPr lang="en-US" sz="1600" smtClean="0">
              <a:latin typeface="Arial" charset="0"/>
            </a:endParaRPr>
          </a:p>
          <a:p>
            <a:pPr eaLnBrk="1" hangingPunct="1">
              <a:buFont typeface="Arial" charset="0"/>
              <a:buNone/>
            </a:pPr>
            <a:r>
              <a:rPr lang="en-US" sz="1600" smtClean="0">
                <a:latin typeface="Arial" charset="0"/>
              </a:rPr>
              <a:t>	Sodium hydroxide	NaOH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Potassium hydroxide	KOH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Strontium hydroxide	Sr(OH)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Barium hydroxide	Ba(OH)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Calcium hydroxide	Ca(OH)</a:t>
            </a:r>
            <a:r>
              <a:rPr lang="en-US" sz="1600" baseline="-25000" smtClean="0">
                <a:latin typeface="Arial" charset="0"/>
              </a:rPr>
              <a:t>2 (aq)</a:t>
            </a:r>
          </a:p>
          <a:p>
            <a:pPr eaLnBrk="1" hangingPunct="1"/>
            <a:endParaRPr lang="en-US" sz="1600" smtClean="0">
              <a:latin typeface="Arial" charset="0"/>
            </a:endParaRPr>
          </a:p>
          <a:p>
            <a:pPr eaLnBrk="1" hangingPunct="1"/>
            <a:endParaRPr lang="en-US" sz="4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57150" y="1514475"/>
            <a:ext cx="9029700" cy="38290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57150" y="891540"/>
            <a:ext cx="9029700" cy="507492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17T1"/>
          <p:cNvPicPr>
            <a:picLocks noChangeAspect="1" noChangeArrowheads="1"/>
          </p:cNvPicPr>
          <p:nvPr/>
        </p:nvPicPr>
        <p:blipFill>
          <a:blip r:embed="rId2" cstate="print"/>
          <a:srcRect/>
          <a:stretch>
            <a:fillRect/>
          </a:stretch>
        </p:blipFill>
        <p:spPr bwMode="auto">
          <a:xfrm>
            <a:off x="1447800" y="35333"/>
            <a:ext cx="5638799" cy="6822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r>
              <a:rPr lang="en-US" dirty="0" err="1" smtClean="0"/>
              <a:t>Brønsted</a:t>
            </a:r>
            <a:r>
              <a:rPr lang="en-US" dirty="0" smtClean="0"/>
              <a:t>-Lowry Acids-Bases</a:t>
            </a:r>
            <a:endParaRPr lang="en-US" dirty="0"/>
          </a:p>
        </p:txBody>
      </p:sp>
      <p:sp>
        <p:nvSpPr>
          <p:cNvPr id="3" name="Content Placeholder 2"/>
          <p:cNvSpPr>
            <a:spLocks noGrp="1"/>
          </p:cNvSpPr>
          <p:nvPr>
            <p:ph idx="1"/>
          </p:nvPr>
        </p:nvSpPr>
        <p:spPr/>
        <p:txBody>
          <a:bodyPr/>
          <a:lstStyle/>
          <a:p>
            <a:r>
              <a:rPr lang="en-US" dirty="0" smtClean="0"/>
              <a:t>Below is a </a:t>
            </a:r>
            <a:r>
              <a:rPr lang="en-US" dirty="0" err="1" smtClean="0"/>
              <a:t>Brønsted</a:t>
            </a:r>
            <a:r>
              <a:rPr lang="en-US" dirty="0" smtClean="0"/>
              <a:t>-Lowry acid-base reaction: HCN </a:t>
            </a:r>
            <a:r>
              <a:rPr lang="en-US" baseline="-25000" dirty="0" smtClean="0"/>
              <a:t>(aq) </a:t>
            </a:r>
            <a:r>
              <a:rPr lang="en-US" dirty="0" smtClean="0"/>
              <a:t>+ SO</a:t>
            </a:r>
            <a:r>
              <a:rPr lang="en-US" baseline="-25000" dirty="0" smtClean="0"/>
              <a:t>4</a:t>
            </a:r>
            <a:r>
              <a:rPr lang="en-US" baseline="30000" dirty="0" smtClean="0"/>
              <a:t>2-</a:t>
            </a:r>
            <a:r>
              <a:rPr lang="en-US" dirty="0" smtClean="0"/>
              <a:t> </a:t>
            </a:r>
            <a:r>
              <a:rPr lang="en-US" baseline="-25000" dirty="0" smtClean="0"/>
              <a:t>(aq) </a:t>
            </a:r>
            <a:r>
              <a:rPr lang="en-US" dirty="0" smtClean="0">
                <a:sym typeface="Wingdings" pitchFamily="2" charset="2"/>
              </a:rPr>
              <a:t> CN</a:t>
            </a:r>
            <a:r>
              <a:rPr lang="en-US" baseline="30000" dirty="0" smtClean="0">
                <a:sym typeface="Wingdings" pitchFamily="2" charset="2"/>
              </a:rPr>
              <a:t>-</a:t>
            </a:r>
            <a:r>
              <a:rPr lang="en-US" dirty="0" smtClean="0">
                <a:sym typeface="Wingdings" pitchFamily="2" charset="2"/>
              </a:rPr>
              <a:t> </a:t>
            </a:r>
            <a:r>
              <a:rPr lang="en-US" baseline="-25000" dirty="0" smtClean="0">
                <a:sym typeface="Wingdings" pitchFamily="2" charset="2"/>
              </a:rPr>
              <a:t>(aq) </a:t>
            </a:r>
            <a:r>
              <a:rPr lang="en-US" dirty="0" smtClean="0">
                <a:sym typeface="Wingdings" pitchFamily="2" charset="2"/>
              </a:rPr>
              <a:t>+ HSO</a:t>
            </a:r>
            <a:r>
              <a:rPr lang="en-US" baseline="-25000" dirty="0" smtClean="0">
                <a:sym typeface="Wingdings" pitchFamily="2" charset="2"/>
              </a:rPr>
              <a:t>4</a:t>
            </a:r>
            <a:r>
              <a:rPr lang="en-US" baseline="30000" dirty="0" smtClean="0">
                <a:sym typeface="Wingdings" pitchFamily="2" charset="2"/>
              </a:rPr>
              <a:t>–</a:t>
            </a:r>
            <a:r>
              <a:rPr lang="en-US" dirty="0" smtClean="0">
                <a:sym typeface="Wingdings" pitchFamily="2" charset="2"/>
              </a:rPr>
              <a:t> </a:t>
            </a:r>
            <a:r>
              <a:rPr lang="en-US" baseline="-25000" dirty="0" smtClean="0">
                <a:sym typeface="Wingdings" pitchFamily="2" charset="2"/>
              </a:rPr>
              <a:t>(aq)</a:t>
            </a:r>
            <a:r>
              <a:rPr lang="en-US" dirty="0" smtClean="0">
                <a:sym typeface="Wingdings" pitchFamily="2" charset="2"/>
              </a:rPr>
              <a:t> </a:t>
            </a:r>
          </a:p>
          <a:p>
            <a:r>
              <a:rPr lang="en-US" dirty="0" smtClean="0">
                <a:sym typeface="Wingdings" pitchFamily="2" charset="2"/>
              </a:rPr>
              <a:t>The cyanide ion is </a:t>
            </a:r>
          </a:p>
          <a:p>
            <a:pPr>
              <a:buNone/>
            </a:pPr>
            <a:r>
              <a:rPr lang="en-US" dirty="0" smtClean="0">
                <a:sym typeface="Wingdings" pitchFamily="2" charset="2"/>
              </a:rPr>
              <a:t>	A. </a:t>
            </a:r>
            <a:r>
              <a:rPr lang="en-US" dirty="0" err="1" smtClean="0"/>
              <a:t>Brønsted</a:t>
            </a:r>
            <a:r>
              <a:rPr lang="en-US" dirty="0" smtClean="0"/>
              <a:t>-Lowry acid</a:t>
            </a:r>
          </a:p>
          <a:p>
            <a:pPr>
              <a:buNone/>
            </a:pPr>
            <a:r>
              <a:rPr lang="en-US" dirty="0" smtClean="0">
                <a:sym typeface="Wingdings" pitchFamily="2" charset="2"/>
              </a:rPr>
              <a:t>	B. </a:t>
            </a:r>
            <a:r>
              <a:rPr lang="en-US" dirty="0" err="1" smtClean="0"/>
              <a:t>Brønsted</a:t>
            </a:r>
            <a:r>
              <a:rPr lang="en-US" dirty="0" smtClean="0"/>
              <a:t>-Lowry base</a:t>
            </a:r>
          </a:p>
          <a:p>
            <a:pPr>
              <a:buNone/>
            </a:pPr>
            <a:r>
              <a:rPr lang="en-US" dirty="0" smtClean="0">
                <a:sym typeface="Wingdings" pitchFamily="2" charset="2"/>
              </a:rPr>
              <a:t>	C. conjugate acid</a:t>
            </a:r>
          </a:p>
          <a:p>
            <a:pPr>
              <a:buNone/>
            </a:pPr>
            <a:r>
              <a:rPr lang="en-US" dirty="0" smtClean="0">
                <a:sym typeface="Wingdings" pitchFamily="2" charset="2"/>
              </a:rPr>
              <a:t>	D. conjugate base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1028</Words>
  <Application>Microsoft Office PowerPoint</Application>
  <PresentationFormat>On-screen Show (4:3)</PresentationFormat>
  <Paragraphs>231</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Chemistry 120</vt:lpstr>
      <vt:lpstr>PowerPoint Presentation</vt:lpstr>
      <vt:lpstr>PowerPoint Presentation</vt:lpstr>
      <vt:lpstr>PowerPoint Presentation</vt:lpstr>
      <vt:lpstr>Common Strong Acids and Bases</vt:lpstr>
      <vt:lpstr>PowerPoint Presentation</vt:lpstr>
      <vt:lpstr>PowerPoint Presentation</vt:lpstr>
      <vt:lpstr>PowerPoint Presentation</vt:lpstr>
      <vt:lpstr>Example – Brønsted-Lowry Acids-Bases</vt:lpstr>
      <vt:lpstr>Examples – Acid Strength</vt:lpstr>
      <vt:lpstr>Example – Acid Strength</vt:lpstr>
      <vt:lpstr>Example – Acid Strength</vt:lpstr>
      <vt:lpstr>Example – Acids and Bases</vt:lpstr>
      <vt:lpstr>Example – Acids and Bases</vt:lpstr>
      <vt:lpstr>PowerPoint Presentation</vt:lpstr>
      <vt:lpstr>Example - pH</vt:lpstr>
      <vt:lpstr>Example - pH</vt:lpstr>
      <vt:lpstr>Example - pH</vt:lpstr>
      <vt:lpstr>Example - pOH</vt:lpstr>
      <vt:lpstr>Example – pH and pOH</vt:lpstr>
      <vt:lpstr>Example – pH and pOH</vt:lpstr>
      <vt:lpstr>Example – pH Limiting Reagent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Martin Larter</cp:lastModifiedBy>
  <cp:revision>35</cp:revision>
  <dcterms:created xsi:type="dcterms:W3CDTF">2009-10-01T00:17:31Z</dcterms:created>
  <dcterms:modified xsi:type="dcterms:W3CDTF">2012-01-22T23:33:06Z</dcterms:modified>
</cp:coreProperties>
</file>